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59" r:id="rId4"/>
    <p:sldId id="260" r:id="rId5"/>
    <p:sldId id="261" r:id="rId6"/>
    <p:sldId id="262" r:id="rId7"/>
    <p:sldId id="263" r:id="rId8"/>
    <p:sldId id="264" r:id="rId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76" d="100"/>
          <a:sy n="76" d="100"/>
        </p:scale>
        <p:origin x="-888" y="-48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printerSettings" Target="printerSettings/printerSettings1.bin"/></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4D174F-CC7E-CD43-958A-DDC521FA46EB}" type="datetimeFigureOut">
              <a:rPr lang="en-US" smtClean="0"/>
              <a:t>3/8/16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2E978F-FFEB-434F-9C06-EC8F35E37177}" type="slidenum">
              <a:rPr lang="en-US" smtClean="0"/>
              <a:t>‹#›</a:t>
            </a:fld>
            <a:endParaRPr lang="en-US"/>
          </a:p>
        </p:txBody>
      </p:sp>
    </p:spTree>
    <p:extLst>
      <p:ext uri="{BB962C8B-B14F-4D97-AF65-F5344CB8AC3E}">
        <p14:creationId xmlns:p14="http://schemas.microsoft.com/office/powerpoint/2010/main" val="1266288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4D174F-CC7E-CD43-958A-DDC521FA46EB}" type="datetimeFigureOut">
              <a:rPr lang="en-US" smtClean="0"/>
              <a:t>3/8/16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2E978F-FFEB-434F-9C06-EC8F35E37177}" type="slidenum">
              <a:rPr lang="en-US" smtClean="0"/>
              <a:t>‹#›</a:t>
            </a:fld>
            <a:endParaRPr lang="en-US"/>
          </a:p>
        </p:txBody>
      </p:sp>
    </p:spTree>
    <p:extLst>
      <p:ext uri="{BB962C8B-B14F-4D97-AF65-F5344CB8AC3E}">
        <p14:creationId xmlns:p14="http://schemas.microsoft.com/office/powerpoint/2010/main" val="3707568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4D174F-CC7E-CD43-958A-DDC521FA46EB}" type="datetimeFigureOut">
              <a:rPr lang="en-US" smtClean="0"/>
              <a:t>3/8/16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2E978F-FFEB-434F-9C06-EC8F35E37177}" type="slidenum">
              <a:rPr lang="en-US" smtClean="0"/>
              <a:t>‹#›</a:t>
            </a:fld>
            <a:endParaRPr lang="en-US"/>
          </a:p>
        </p:txBody>
      </p:sp>
    </p:spTree>
    <p:extLst>
      <p:ext uri="{BB962C8B-B14F-4D97-AF65-F5344CB8AC3E}">
        <p14:creationId xmlns:p14="http://schemas.microsoft.com/office/powerpoint/2010/main" val="2232269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4D174F-CC7E-CD43-958A-DDC521FA46EB}" type="datetimeFigureOut">
              <a:rPr lang="en-US" smtClean="0"/>
              <a:t>3/8/16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2E978F-FFEB-434F-9C06-EC8F35E37177}" type="slidenum">
              <a:rPr lang="en-US" smtClean="0"/>
              <a:t>‹#›</a:t>
            </a:fld>
            <a:endParaRPr lang="en-US"/>
          </a:p>
        </p:txBody>
      </p:sp>
    </p:spTree>
    <p:extLst>
      <p:ext uri="{BB962C8B-B14F-4D97-AF65-F5344CB8AC3E}">
        <p14:creationId xmlns:p14="http://schemas.microsoft.com/office/powerpoint/2010/main" val="2010485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4D174F-CC7E-CD43-958A-DDC521FA46EB}" type="datetimeFigureOut">
              <a:rPr lang="en-US" smtClean="0"/>
              <a:t>3/8/16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2E978F-FFEB-434F-9C06-EC8F35E37177}" type="slidenum">
              <a:rPr lang="en-US" smtClean="0"/>
              <a:t>‹#›</a:t>
            </a:fld>
            <a:endParaRPr lang="en-US"/>
          </a:p>
        </p:txBody>
      </p:sp>
    </p:spTree>
    <p:extLst>
      <p:ext uri="{BB962C8B-B14F-4D97-AF65-F5344CB8AC3E}">
        <p14:creationId xmlns:p14="http://schemas.microsoft.com/office/powerpoint/2010/main" val="1211199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4D174F-CC7E-CD43-958A-DDC521FA46EB}" type="datetimeFigureOut">
              <a:rPr lang="en-US" smtClean="0"/>
              <a:t>3/8/16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2E978F-FFEB-434F-9C06-EC8F35E37177}" type="slidenum">
              <a:rPr lang="en-US" smtClean="0"/>
              <a:t>‹#›</a:t>
            </a:fld>
            <a:endParaRPr lang="en-US"/>
          </a:p>
        </p:txBody>
      </p:sp>
    </p:spTree>
    <p:extLst>
      <p:ext uri="{BB962C8B-B14F-4D97-AF65-F5344CB8AC3E}">
        <p14:creationId xmlns:p14="http://schemas.microsoft.com/office/powerpoint/2010/main" val="2393526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4D174F-CC7E-CD43-958A-DDC521FA46EB}" type="datetimeFigureOut">
              <a:rPr lang="en-US" smtClean="0"/>
              <a:t>3/8/16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2E978F-FFEB-434F-9C06-EC8F35E37177}" type="slidenum">
              <a:rPr lang="en-US" smtClean="0"/>
              <a:t>‹#›</a:t>
            </a:fld>
            <a:endParaRPr lang="en-US"/>
          </a:p>
        </p:txBody>
      </p:sp>
    </p:spTree>
    <p:extLst>
      <p:ext uri="{BB962C8B-B14F-4D97-AF65-F5344CB8AC3E}">
        <p14:creationId xmlns:p14="http://schemas.microsoft.com/office/powerpoint/2010/main" val="286355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4D174F-CC7E-CD43-958A-DDC521FA46EB}" type="datetimeFigureOut">
              <a:rPr lang="en-US" smtClean="0"/>
              <a:t>3/8/16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2E978F-FFEB-434F-9C06-EC8F35E37177}" type="slidenum">
              <a:rPr lang="en-US" smtClean="0"/>
              <a:t>‹#›</a:t>
            </a:fld>
            <a:endParaRPr lang="en-US"/>
          </a:p>
        </p:txBody>
      </p:sp>
    </p:spTree>
    <p:extLst>
      <p:ext uri="{BB962C8B-B14F-4D97-AF65-F5344CB8AC3E}">
        <p14:creationId xmlns:p14="http://schemas.microsoft.com/office/powerpoint/2010/main" val="4036646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4D174F-CC7E-CD43-958A-DDC521FA46EB}" type="datetimeFigureOut">
              <a:rPr lang="en-US" smtClean="0"/>
              <a:t>3/8/16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2E978F-FFEB-434F-9C06-EC8F35E37177}" type="slidenum">
              <a:rPr lang="en-US" smtClean="0"/>
              <a:t>‹#›</a:t>
            </a:fld>
            <a:endParaRPr lang="en-US"/>
          </a:p>
        </p:txBody>
      </p:sp>
    </p:spTree>
    <p:extLst>
      <p:ext uri="{BB962C8B-B14F-4D97-AF65-F5344CB8AC3E}">
        <p14:creationId xmlns:p14="http://schemas.microsoft.com/office/powerpoint/2010/main" val="2509932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4D174F-CC7E-CD43-958A-DDC521FA46EB}" type="datetimeFigureOut">
              <a:rPr lang="en-US" smtClean="0"/>
              <a:t>3/8/16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2E978F-FFEB-434F-9C06-EC8F35E37177}" type="slidenum">
              <a:rPr lang="en-US" smtClean="0"/>
              <a:t>‹#›</a:t>
            </a:fld>
            <a:endParaRPr lang="en-US"/>
          </a:p>
        </p:txBody>
      </p:sp>
    </p:spTree>
    <p:extLst>
      <p:ext uri="{BB962C8B-B14F-4D97-AF65-F5344CB8AC3E}">
        <p14:creationId xmlns:p14="http://schemas.microsoft.com/office/powerpoint/2010/main" val="1824212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4D174F-CC7E-CD43-958A-DDC521FA46EB}" type="datetimeFigureOut">
              <a:rPr lang="en-US" smtClean="0"/>
              <a:t>3/8/16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2E978F-FFEB-434F-9C06-EC8F35E37177}" type="slidenum">
              <a:rPr lang="en-US" smtClean="0"/>
              <a:t>‹#›</a:t>
            </a:fld>
            <a:endParaRPr lang="en-US"/>
          </a:p>
        </p:txBody>
      </p:sp>
    </p:spTree>
    <p:extLst>
      <p:ext uri="{BB962C8B-B14F-4D97-AF65-F5344CB8AC3E}">
        <p14:creationId xmlns:p14="http://schemas.microsoft.com/office/powerpoint/2010/main" val="223715795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4D174F-CC7E-CD43-958A-DDC521FA46EB}" type="datetimeFigureOut">
              <a:rPr lang="en-US" smtClean="0"/>
              <a:t>3/8/16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2E978F-FFEB-434F-9C06-EC8F35E37177}" type="slidenum">
              <a:rPr lang="en-US" smtClean="0"/>
              <a:t>‹#›</a:t>
            </a:fld>
            <a:endParaRPr lang="en-US"/>
          </a:p>
        </p:txBody>
      </p:sp>
    </p:spTree>
    <p:extLst>
      <p:ext uri="{BB962C8B-B14F-4D97-AF65-F5344CB8AC3E}">
        <p14:creationId xmlns:p14="http://schemas.microsoft.com/office/powerpoint/2010/main" val="14217977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54000"/>
          </a:blip>
          <a:stretch>
            <a:fillRect/>
          </a:stretch>
        </p:blipFill>
        <p:spPr>
          <a:xfrm>
            <a:off x="0" y="0"/>
            <a:ext cx="9144000" cy="6858000"/>
          </a:xfrm>
          <a:prstGeom prst="rect">
            <a:avLst/>
          </a:prstGeom>
        </p:spPr>
      </p:pic>
      <p:sp>
        <p:nvSpPr>
          <p:cNvPr id="2" name="Title 1"/>
          <p:cNvSpPr>
            <a:spLocks noGrp="1"/>
          </p:cNvSpPr>
          <p:nvPr>
            <p:ph type="ctrTitle"/>
          </p:nvPr>
        </p:nvSpPr>
        <p:spPr>
          <a:xfrm>
            <a:off x="1743001" y="669843"/>
            <a:ext cx="5651074" cy="1470025"/>
          </a:xfrm>
        </p:spPr>
        <p:style>
          <a:lnRef idx="3">
            <a:schemeClr val="lt1"/>
          </a:lnRef>
          <a:fillRef idx="1">
            <a:schemeClr val="accent2"/>
          </a:fillRef>
          <a:effectRef idx="1">
            <a:schemeClr val="accent2"/>
          </a:effectRef>
          <a:fontRef idx="minor">
            <a:schemeClr val="lt1"/>
          </a:fontRef>
        </p:style>
        <p:txBody>
          <a:bodyPr/>
          <a:lstStyle/>
          <a:p>
            <a:r>
              <a:rPr lang="en-US" dirty="0" smtClean="0"/>
              <a:t>Coherence Theories</a:t>
            </a:r>
            <a:endParaRPr lang="en-US" dirty="0"/>
          </a:p>
        </p:txBody>
      </p:sp>
      <p:sp>
        <p:nvSpPr>
          <p:cNvPr id="3" name="Subtitle 2"/>
          <p:cNvSpPr>
            <a:spLocks noGrp="1"/>
          </p:cNvSpPr>
          <p:nvPr>
            <p:ph type="subTitle" idx="1"/>
          </p:nvPr>
        </p:nvSpPr>
        <p:spPr>
          <a:xfrm>
            <a:off x="1371600" y="4127530"/>
            <a:ext cx="6400800" cy="1938447"/>
          </a:xfrm>
        </p:spPr>
        <p:style>
          <a:lnRef idx="3">
            <a:schemeClr val="lt1"/>
          </a:lnRef>
          <a:fillRef idx="1">
            <a:schemeClr val="accent2"/>
          </a:fillRef>
          <a:effectRef idx="1">
            <a:schemeClr val="accent2"/>
          </a:effectRef>
          <a:fontRef idx="minor">
            <a:schemeClr val="lt1"/>
          </a:fontRef>
        </p:style>
        <p:txBody>
          <a:bodyPr/>
          <a:lstStyle/>
          <a:p>
            <a:r>
              <a:rPr lang="en-US" dirty="0" smtClean="0">
                <a:solidFill>
                  <a:schemeClr val="bg1"/>
                </a:solidFill>
              </a:rPr>
              <a:t>Kareem Khalifa</a:t>
            </a:r>
          </a:p>
          <a:p>
            <a:r>
              <a:rPr lang="en-US" dirty="0" smtClean="0">
                <a:solidFill>
                  <a:schemeClr val="bg1"/>
                </a:solidFill>
              </a:rPr>
              <a:t>Philosophy Department</a:t>
            </a:r>
          </a:p>
          <a:p>
            <a:r>
              <a:rPr lang="en-US" dirty="0" smtClean="0">
                <a:solidFill>
                  <a:schemeClr val="bg1"/>
                </a:solidFill>
              </a:rPr>
              <a:t>Middlebury College</a:t>
            </a:r>
            <a:endParaRPr lang="en-US" dirty="0">
              <a:solidFill>
                <a:schemeClr val="bg1"/>
              </a:solidFill>
            </a:endParaRPr>
          </a:p>
        </p:txBody>
      </p:sp>
    </p:spTree>
    <p:extLst>
      <p:ext uri="{BB962C8B-B14F-4D97-AF65-F5344CB8AC3E}">
        <p14:creationId xmlns:p14="http://schemas.microsoft.com/office/powerpoint/2010/main" val="21611685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54000"/>
          </a:blip>
          <a:stretch>
            <a:fillRect/>
          </a:stretch>
        </p:blipFill>
        <p:spPr>
          <a:xfrm>
            <a:off x="0" y="0"/>
            <a:ext cx="9144000" cy="6858000"/>
          </a:xfrm>
          <a:prstGeom prst="rect">
            <a:avLst/>
          </a:prstGeom>
        </p:spPr>
      </p:pic>
      <p:sp>
        <p:nvSpPr>
          <p:cNvPr id="2" name="Title 1"/>
          <p:cNvSpPr>
            <a:spLocks noGrp="1"/>
          </p:cNvSpPr>
          <p:nvPr>
            <p:ph type="ctrTitle"/>
          </p:nvPr>
        </p:nvSpPr>
        <p:spPr>
          <a:xfrm>
            <a:off x="1743001" y="669844"/>
            <a:ext cx="5651074" cy="1032414"/>
          </a:xfrm>
        </p:spPr>
        <p:style>
          <a:lnRef idx="3">
            <a:schemeClr val="lt1"/>
          </a:lnRef>
          <a:fillRef idx="1">
            <a:schemeClr val="accent2"/>
          </a:fillRef>
          <a:effectRef idx="1">
            <a:schemeClr val="accent2"/>
          </a:effectRef>
          <a:fontRef idx="minor">
            <a:schemeClr val="lt1"/>
          </a:fontRef>
        </p:style>
        <p:txBody>
          <a:bodyPr/>
          <a:lstStyle/>
          <a:p>
            <a:r>
              <a:rPr lang="en-US" dirty="0" smtClean="0"/>
              <a:t>Overview</a:t>
            </a:r>
            <a:endParaRPr lang="en-US" dirty="0"/>
          </a:p>
        </p:txBody>
      </p:sp>
      <p:sp>
        <p:nvSpPr>
          <p:cNvPr id="3" name="Subtitle 2"/>
          <p:cNvSpPr>
            <a:spLocks noGrp="1"/>
          </p:cNvSpPr>
          <p:nvPr>
            <p:ph type="subTitle" idx="1"/>
          </p:nvPr>
        </p:nvSpPr>
        <p:spPr>
          <a:xfrm>
            <a:off x="1371600" y="3242393"/>
            <a:ext cx="6400800" cy="3512593"/>
          </a:xfrm>
        </p:spPr>
        <p:style>
          <a:lnRef idx="3">
            <a:schemeClr val="lt1"/>
          </a:lnRef>
          <a:fillRef idx="1">
            <a:schemeClr val="accent2"/>
          </a:fillRef>
          <a:effectRef idx="1">
            <a:schemeClr val="accent2"/>
          </a:effectRef>
          <a:fontRef idx="minor">
            <a:schemeClr val="lt1"/>
          </a:fontRef>
        </p:style>
        <p:txBody>
          <a:bodyPr/>
          <a:lstStyle/>
          <a:p>
            <a:pPr marL="514350" indent="-514350">
              <a:buAutoNum type="arabicPeriod"/>
            </a:pPr>
            <a:r>
              <a:rPr lang="en-US" dirty="0" smtClean="0">
                <a:solidFill>
                  <a:schemeClr val="bg1"/>
                </a:solidFill>
              </a:rPr>
              <a:t>Background</a:t>
            </a:r>
          </a:p>
          <a:p>
            <a:pPr marL="514350" indent="-514350">
              <a:buAutoNum type="arabicPeriod"/>
            </a:pPr>
            <a:r>
              <a:rPr lang="en-US" dirty="0" smtClean="0">
                <a:solidFill>
                  <a:schemeClr val="bg1"/>
                </a:solidFill>
              </a:rPr>
              <a:t>Positive Linear </a:t>
            </a:r>
            <a:r>
              <a:rPr lang="en-US" dirty="0" err="1" smtClean="0">
                <a:solidFill>
                  <a:schemeClr val="bg1"/>
                </a:solidFill>
              </a:rPr>
              <a:t>Coherentism</a:t>
            </a:r>
            <a:endParaRPr lang="en-US" dirty="0" smtClean="0">
              <a:solidFill>
                <a:schemeClr val="bg1"/>
              </a:solidFill>
            </a:endParaRPr>
          </a:p>
          <a:p>
            <a:pPr marL="514350" indent="-514350">
              <a:buAutoNum type="arabicPeriod"/>
            </a:pPr>
            <a:r>
              <a:rPr lang="en-US" dirty="0" smtClean="0">
                <a:solidFill>
                  <a:schemeClr val="bg1"/>
                </a:solidFill>
              </a:rPr>
              <a:t>Positive Holistic </a:t>
            </a:r>
            <a:r>
              <a:rPr lang="en-US" dirty="0" err="1" smtClean="0">
                <a:solidFill>
                  <a:schemeClr val="bg1"/>
                </a:solidFill>
              </a:rPr>
              <a:t>Coherentism</a:t>
            </a:r>
            <a:r>
              <a:rPr lang="en-US" dirty="0" smtClean="0">
                <a:solidFill>
                  <a:schemeClr val="bg1"/>
                </a:solidFill>
              </a:rPr>
              <a:t> </a:t>
            </a:r>
          </a:p>
          <a:p>
            <a:pPr marL="514350" indent="-514350">
              <a:buAutoNum type="arabicPeriod"/>
            </a:pPr>
            <a:r>
              <a:rPr lang="en-US" dirty="0" smtClean="0">
                <a:solidFill>
                  <a:schemeClr val="bg1"/>
                </a:solidFill>
              </a:rPr>
              <a:t>Negative </a:t>
            </a:r>
            <a:r>
              <a:rPr lang="en-US" dirty="0" err="1" smtClean="0">
                <a:solidFill>
                  <a:schemeClr val="bg1"/>
                </a:solidFill>
              </a:rPr>
              <a:t>Coherentism</a:t>
            </a:r>
            <a:endParaRPr lang="en-US" dirty="0" smtClean="0">
              <a:solidFill>
                <a:schemeClr val="bg1"/>
              </a:solidFill>
            </a:endParaRPr>
          </a:p>
          <a:p>
            <a:pPr marL="514350" indent="-514350">
              <a:buAutoNum type="arabicPeriod"/>
            </a:pPr>
            <a:r>
              <a:rPr lang="en-US" dirty="0" smtClean="0">
                <a:solidFill>
                  <a:schemeClr val="bg1"/>
                </a:solidFill>
              </a:rPr>
              <a:t>Isolation and the Doxastic Assumption</a:t>
            </a:r>
            <a:endParaRPr lang="en-US" dirty="0">
              <a:solidFill>
                <a:schemeClr val="bg1"/>
              </a:solidFill>
            </a:endParaRPr>
          </a:p>
        </p:txBody>
      </p:sp>
    </p:spTree>
    <p:extLst>
      <p:ext uri="{BB962C8B-B14F-4D97-AF65-F5344CB8AC3E}">
        <p14:creationId xmlns:p14="http://schemas.microsoft.com/office/powerpoint/2010/main" val="39434622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54000"/>
          </a:blip>
          <a:stretch>
            <a:fillRect/>
          </a:stretch>
        </p:blipFill>
        <p:spPr>
          <a:xfrm>
            <a:off x="0" y="0"/>
            <a:ext cx="9144000" cy="6858000"/>
          </a:xfrm>
          <a:prstGeom prst="rect">
            <a:avLst/>
          </a:prstGeom>
        </p:spPr>
      </p:pic>
      <p:pic>
        <p:nvPicPr>
          <p:cNvPr id="6" name="Picture 5"/>
          <p:cNvPicPr>
            <a:picLocks noChangeAspect="1"/>
          </p:cNvPicPr>
          <p:nvPr/>
        </p:nvPicPr>
        <p:blipFill rotWithShape="1">
          <a:blip r:embed="rId3"/>
          <a:srcRect l="14483" r="-244"/>
          <a:stretch/>
        </p:blipFill>
        <p:spPr>
          <a:xfrm>
            <a:off x="0" y="-89999"/>
            <a:ext cx="9144000" cy="7068375"/>
          </a:xfrm>
          <a:prstGeom prst="rect">
            <a:avLst/>
          </a:prstGeom>
        </p:spPr>
      </p:pic>
      <p:sp>
        <p:nvSpPr>
          <p:cNvPr id="2" name="Title 1"/>
          <p:cNvSpPr>
            <a:spLocks noGrp="1"/>
          </p:cNvSpPr>
          <p:nvPr>
            <p:ph type="ctrTitle"/>
          </p:nvPr>
        </p:nvSpPr>
        <p:spPr>
          <a:xfrm>
            <a:off x="87186" y="40531"/>
            <a:ext cx="4333857" cy="1032414"/>
          </a:xfrm>
          <a:solidFill>
            <a:schemeClr val="accent1"/>
          </a:solidFill>
        </p:spPr>
        <p:style>
          <a:lnRef idx="3">
            <a:schemeClr val="lt1"/>
          </a:lnRef>
          <a:fillRef idx="1">
            <a:schemeClr val="accent2"/>
          </a:fillRef>
          <a:effectRef idx="1">
            <a:schemeClr val="accent2"/>
          </a:effectRef>
          <a:fontRef idx="minor">
            <a:schemeClr val="lt1"/>
          </a:fontRef>
        </p:style>
        <p:txBody>
          <a:bodyPr/>
          <a:lstStyle/>
          <a:p>
            <a:r>
              <a:rPr lang="en-US" dirty="0" smtClean="0"/>
              <a:t>1. Background</a:t>
            </a:r>
            <a:endParaRPr lang="en-US" dirty="0"/>
          </a:p>
        </p:txBody>
      </p:sp>
      <p:sp>
        <p:nvSpPr>
          <p:cNvPr id="3" name="Subtitle 2"/>
          <p:cNvSpPr>
            <a:spLocks noGrp="1"/>
          </p:cNvSpPr>
          <p:nvPr>
            <p:ph type="subTitle" idx="1"/>
          </p:nvPr>
        </p:nvSpPr>
        <p:spPr>
          <a:xfrm>
            <a:off x="1751860" y="6025448"/>
            <a:ext cx="4333857" cy="783579"/>
          </a:xfrm>
          <a:solidFill>
            <a:schemeClr val="accent1"/>
          </a:solidFill>
        </p:spPr>
        <p:style>
          <a:lnRef idx="3">
            <a:schemeClr val="lt1"/>
          </a:lnRef>
          <a:fillRef idx="1">
            <a:schemeClr val="accent2"/>
          </a:fillRef>
          <a:effectRef idx="1">
            <a:schemeClr val="accent2"/>
          </a:effectRef>
          <a:fontRef idx="minor">
            <a:schemeClr val="lt1"/>
          </a:fontRef>
        </p:style>
        <p:txBody>
          <a:bodyPr/>
          <a:lstStyle/>
          <a:p>
            <a:r>
              <a:rPr lang="en-US" dirty="0" smtClean="0">
                <a:solidFill>
                  <a:schemeClr val="bg1"/>
                </a:solidFill>
              </a:rPr>
              <a:t>1.1. Why </a:t>
            </a:r>
            <a:r>
              <a:rPr lang="en-US" dirty="0" err="1" smtClean="0">
                <a:solidFill>
                  <a:schemeClr val="bg1"/>
                </a:solidFill>
              </a:rPr>
              <a:t>coherentism</a:t>
            </a:r>
            <a:r>
              <a:rPr lang="en-US" dirty="0" smtClean="0">
                <a:solidFill>
                  <a:schemeClr val="bg1"/>
                </a:solidFill>
              </a:rPr>
              <a:t>?</a:t>
            </a:r>
          </a:p>
        </p:txBody>
      </p:sp>
      <p:sp>
        <p:nvSpPr>
          <p:cNvPr id="5" name="Rectangle 4"/>
          <p:cNvSpPr/>
          <p:nvPr/>
        </p:nvSpPr>
        <p:spPr>
          <a:xfrm>
            <a:off x="4421042" y="688569"/>
            <a:ext cx="4722957" cy="4893647"/>
          </a:xfrm>
          <a:prstGeom prst="rect">
            <a:avLst/>
          </a:prstGeom>
          <a:noFill/>
          <a:ln>
            <a:noFill/>
          </a:ln>
          <a:effectLst>
            <a:outerShdw blurRad="40000" dist="20000" dir="5400000" rotWithShape="0">
              <a:srgbClr val="000000">
                <a:alpha val="38000"/>
              </a:srgbClr>
            </a:outerShdw>
            <a:softEdge rad="241300"/>
          </a:effectLst>
        </p:spPr>
        <p:style>
          <a:lnRef idx="3">
            <a:schemeClr val="lt1"/>
          </a:lnRef>
          <a:fillRef idx="1">
            <a:schemeClr val="accent1"/>
          </a:fillRef>
          <a:effectRef idx="1">
            <a:schemeClr val="accent1"/>
          </a:effectRef>
          <a:fontRef idx="minor">
            <a:schemeClr val="lt1"/>
          </a:fontRef>
        </p:style>
        <p:txBody>
          <a:bodyPr wrap="square">
            <a:spAutoFit/>
          </a:bodyPr>
          <a:lstStyle/>
          <a:p>
            <a:pPr algn="r"/>
            <a:r>
              <a:rPr lang="en-US" sz="2400" dirty="0" smtClean="0">
                <a:effectLst>
                  <a:glow rad="266700">
                    <a:schemeClr val="tx2">
                      <a:lumMod val="50000"/>
                      <a:alpha val="75000"/>
                    </a:schemeClr>
                  </a:glow>
                </a:effectLst>
              </a:rPr>
              <a:t>“We </a:t>
            </a:r>
            <a:r>
              <a:rPr lang="en-US" sz="2400" dirty="0">
                <a:effectLst>
                  <a:glow rad="266700">
                    <a:schemeClr val="tx2">
                      <a:lumMod val="50000"/>
                      <a:alpha val="75000"/>
                    </a:schemeClr>
                  </a:glow>
                </a:effectLst>
              </a:rPr>
              <a:t>are like sailors who on the open sea must reconstruct their ship but are never able to start afresh from the bottom. Where a beam is taken away a new one must at once be put there, and for this the rest of the ship is used as support. In this way, by using the old beams and driftwood the ship can be shaped entirely anew, but only by gradual reconstruction</a:t>
            </a:r>
            <a:r>
              <a:rPr lang="en-US" sz="2400" dirty="0" smtClean="0">
                <a:effectLst>
                  <a:glow rad="266700">
                    <a:schemeClr val="tx2">
                      <a:lumMod val="50000"/>
                      <a:alpha val="75000"/>
                    </a:schemeClr>
                  </a:glow>
                </a:effectLst>
              </a:rPr>
              <a:t>.” </a:t>
            </a:r>
          </a:p>
          <a:p>
            <a:pPr algn="r"/>
            <a:r>
              <a:rPr lang="en-US" sz="2400" dirty="0" err="1" smtClean="0">
                <a:effectLst>
                  <a:glow rad="266700">
                    <a:schemeClr val="tx2">
                      <a:lumMod val="50000"/>
                      <a:alpha val="75000"/>
                    </a:schemeClr>
                  </a:glow>
                </a:effectLst>
              </a:rPr>
              <a:t>Quine</a:t>
            </a:r>
            <a:r>
              <a:rPr lang="en-US" sz="2400" dirty="0" smtClean="0">
                <a:effectLst>
                  <a:glow rad="266700">
                    <a:schemeClr val="tx2">
                      <a:lumMod val="50000"/>
                      <a:alpha val="75000"/>
                    </a:schemeClr>
                  </a:glow>
                </a:effectLst>
              </a:rPr>
              <a:t> (paraphrasing </a:t>
            </a:r>
            <a:r>
              <a:rPr lang="en-US" sz="2400" dirty="0" err="1" smtClean="0">
                <a:effectLst>
                  <a:glow rad="266700">
                    <a:schemeClr val="tx2">
                      <a:lumMod val="50000"/>
                      <a:alpha val="75000"/>
                    </a:schemeClr>
                  </a:glow>
                </a:effectLst>
              </a:rPr>
              <a:t>Neurath</a:t>
            </a:r>
            <a:r>
              <a:rPr lang="en-US" sz="2400" dirty="0" smtClean="0">
                <a:effectLst>
                  <a:glow rad="266700">
                    <a:schemeClr val="tx2">
                      <a:lumMod val="50000"/>
                      <a:alpha val="75000"/>
                    </a:schemeClr>
                  </a:glow>
                </a:effectLst>
              </a:rPr>
              <a:t>), </a:t>
            </a:r>
            <a:r>
              <a:rPr lang="en-US" sz="2400" i="1" dirty="0" smtClean="0">
                <a:effectLst>
                  <a:glow rad="266700">
                    <a:schemeClr val="tx2">
                      <a:lumMod val="50000"/>
                      <a:alpha val="75000"/>
                    </a:schemeClr>
                  </a:glow>
                </a:effectLst>
              </a:rPr>
              <a:t>Word &amp; Object, p</a:t>
            </a:r>
            <a:r>
              <a:rPr lang="en-US" sz="2400" dirty="0" smtClean="0">
                <a:effectLst>
                  <a:glow rad="266700">
                    <a:schemeClr val="tx2">
                      <a:lumMod val="50000"/>
                      <a:alpha val="75000"/>
                    </a:schemeClr>
                  </a:glow>
                </a:effectLst>
              </a:rPr>
              <a:t>.3</a:t>
            </a:r>
            <a:endParaRPr lang="en-US" sz="2400" dirty="0">
              <a:effectLst>
                <a:glow rad="266700">
                  <a:schemeClr val="tx2">
                    <a:lumMod val="50000"/>
                    <a:alpha val="75000"/>
                  </a:schemeClr>
                </a:glow>
              </a:effectLst>
            </a:endParaRPr>
          </a:p>
        </p:txBody>
      </p:sp>
    </p:spTree>
    <p:extLst>
      <p:ext uri="{BB962C8B-B14F-4D97-AF65-F5344CB8AC3E}">
        <p14:creationId xmlns:p14="http://schemas.microsoft.com/office/powerpoint/2010/main" val="25121666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54000"/>
          </a:blip>
          <a:stretch>
            <a:fillRect/>
          </a:stretch>
        </p:blipFill>
        <p:spPr>
          <a:xfrm>
            <a:off x="0" y="0"/>
            <a:ext cx="9144000" cy="6858000"/>
          </a:xfrm>
          <a:prstGeom prst="rect">
            <a:avLst/>
          </a:prstGeom>
        </p:spPr>
      </p:pic>
      <p:sp>
        <p:nvSpPr>
          <p:cNvPr id="2" name="Title 1"/>
          <p:cNvSpPr>
            <a:spLocks noGrp="1"/>
          </p:cNvSpPr>
          <p:nvPr>
            <p:ph type="ctrTitle"/>
          </p:nvPr>
        </p:nvSpPr>
        <p:spPr>
          <a:xfrm>
            <a:off x="1743001" y="669844"/>
            <a:ext cx="5651074" cy="1032414"/>
          </a:xfrm>
          <a:solidFill>
            <a:schemeClr val="accent1"/>
          </a:solidFill>
        </p:spPr>
        <p:style>
          <a:lnRef idx="3">
            <a:schemeClr val="lt1"/>
          </a:lnRef>
          <a:fillRef idx="1">
            <a:schemeClr val="accent2"/>
          </a:fillRef>
          <a:effectRef idx="1">
            <a:schemeClr val="accent2"/>
          </a:effectRef>
          <a:fontRef idx="minor">
            <a:schemeClr val="lt1"/>
          </a:fontRef>
        </p:style>
        <p:txBody>
          <a:bodyPr>
            <a:normAutofit fontScale="90000"/>
          </a:bodyPr>
          <a:lstStyle/>
          <a:p>
            <a:r>
              <a:rPr lang="en-US" dirty="0" smtClean="0"/>
              <a:t>1. Background, Continued</a:t>
            </a:r>
            <a:endParaRPr lang="en-US" dirty="0"/>
          </a:p>
        </p:txBody>
      </p:sp>
      <p:sp>
        <p:nvSpPr>
          <p:cNvPr id="3" name="Subtitle 2"/>
          <p:cNvSpPr>
            <a:spLocks noGrp="1"/>
          </p:cNvSpPr>
          <p:nvPr>
            <p:ph type="subTitle" idx="1"/>
          </p:nvPr>
        </p:nvSpPr>
        <p:spPr>
          <a:xfrm>
            <a:off x="1371600" y="4782529"/>
            <a:ext cx="6400800" cy="1972457"/>
          </a:xfrm>
          <a:solidFill>
            <a:schemeClr val="accent1"/>
          </a:solidFill>
        </p:spPr>
        <p:style>
          <a:lnRef idx="3">
            <a:schemeClr val="lt1"/>
          </a:lnRef>
          <a:fillRef idx="1">
            <a:schemeClr val="accent2"/>
          </a:fillRef>
          <a:effectRef idx="1">
            <a:schemeClr val="accent2"/>
          </a:effectRef>
          <a:fontRef idx="minor">
            <a:schemeClr val="lt1"/>
          </a:fontRef>
        </p:style>
        <p:txBody>
          <a:bodyPr/>
          <a:lstStyle/>
          <a:p>
            <a:r>
              <a:rPr lang="en-US" dirty="0" smtClean="0">
                <a:solidFill>
                  <a:schemeClr val="bg1"/>
                </a:solidFill>
              </a:rPr>
              <a:t>1.2. Problems with </a:t>
            </a:r>
            <a:r>
              <a:rPr lang="en-US" dirty="0" err="1" smtClean="0">
                <a:solidFill>
                  <a:schemeClr val="bg1"/>
                </a:solidFill>
              </a:rPr>
              <a:t>Neurath</a:t>
            </a:r>
            <a:endParaRPr lang="en-US" dirty="0" smtClean="0">
              <a:solidFill>
                <a:schemeClr val="bg1"/>
              </a:solidFill>
            </a:endParaRPr>
          </a:p>
          <a:p>
            <a:r>
              <a:rPr lang="en-US" dirty="0" smtClean="0">
                <a:solidFill>
                  <a:schemeClr val="bg1"/>
                </a:solidFill>
              </a:rPr>
              <a:t>1.3. Positive &amp; negative </a:t>
            </a:r>
            <a:r>
              <a:rPr lang="en-US" dirty="0" err="1" smtClean="0">
                <a:solidFill>
                  <a:schemeClr val="bg1"/>
                </a:solidFill>
              </a:rPr>
              <a:t>coherentism</a:t>
            </a:r>
            <a:endParaRPr lang="en-US" dirty="0" smtClean="0">
              <a:solidFill>
                <a:schemeClr val="bg1"/>
              </a:solidFill>
            </a:endParaRPr>
          </a:p>
          <a:p>
            <a:r>
              <a:rPr lang="en-US" dirty="0" smtClean="0">
                <a:solidFill>
                  <a:schemeClr val="bg1"/>
                </a:solidFill>
              </a:rPr>
              <a:t>1.4. Linear &amp; holistic </a:t>
            </a:r>
            <a:r>
              <a:rPr lang="en-US" dirty="0" err="1" smtClean="0">
                <a:solidFill>
                  <a:schemeClr val="bg1"/>
                </a:solidFill>
              </a:rPr>
              <a:t>coherentism</a:t>
            </a:r>
            <a:r>
              <a:rPr lang="en-US" dirty="0" smtClean="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1495340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54000"/>
          </a:blip>
          <a:stretch>
            <a:fillRect/>
          </a:stretch>
        </p:blipFill>
        <p:spPr>
          <a:xfrm>
            <a:off x="0" y="0"/>
            <a:ext cx="9144000" cy="6858000"/>
          </a:xfrm>
          <a:prstGeom prst="rect">
            <a:avLst/>
          </a:prstGeom>
        </p:spPr>
      </p:pic>
      <p:sp>
        <p:nvSpPr>
          <p:cNvPr id="2" name="Title 1"/>
          <p:cNvSpPr>
            <a:spLocks noGrp="1"/>
          </p:cNvSpPr>
          <p:nvPr>
            <p:ph type="ctrTitle"/>
          </p:nvPr>
        </p:nvSpPr>
        <p:spPr>
          <a:xfrm>
            <a:off x="999860" y="669844"/>
            <a:ext cx="7417889" cy="1032414"/>
          </a:xfrm>
          <a:solidFill>
            <a:schemeClr val="tx1"/>
          </a:solidFill>
        </p:spPr>
        <p:style>
          <a:lnRef idx="3">
            <a:schemeClr val="lt1"/>
          </a:lnRef>
          <a:fillRef idx="1">
            <a:schemeClr val="accent2"/>
          </a:fillRef>
          <a:effectRef idx="1">
            <a:schemeClr val="accent2"/>
          </a:effectRef>
          <a:fontRef idx="minor">
            <a:schemeClr val="lt1"/>
          </a:fontRef>
        </p:style>
        <p:txBody>
          <a:bodyPr>
            <a:normAutofit/>
          </a:bodyPr>
          <a:lstStyle/>
          <a:p>
            <a:r>
              <a:rPr lang="en-US" dirty="0" smtClean="0"/>
              <a:t>2. Positive, Linear </a:t>
            </a:r>
            <a:r>
              <a:rPr lang="en-US" dirty="0" err="1" smtClean="0"/>
              <a:t>Coherentism</a:t>
            </a:r>
            <a:endParaRPr lang="en-US" dirty="0"/>
          </a:p>
        </p:txBody>
      </p:sp>
      <p:sp>
        <p:nvSpPr>
          <p:cNvPr id="3" name="Subtitle 2"/>
          <p:cNvSpPr>
            <a:spLocks noGrp="1"/>
          </p:cNvSpPr>
          <p:nvPr>
            <p:ph type="subTitle" idx="1"/>
          </p:nvPr>
        </p:nvSpPr>
        <p:spPr>
          <a:xfrm>
            <a:off x="999859" y="5431009"/>
            <a:ext cx="7661099" cy="1323977"/>
          </a:xfrm>
          <a:solidFill>
            <a:schemeClr val="tx1"/>
          </a:solidFill>
        </p:spPr>
        <p:style>
          <a:lnRef idx="3">
            <a:schemeClr val="lt1"/>
          </a:lnRef>
          <a:fillRef idx="1">
            <a:schemeClr val="accent2"/>
          </a:fillRef>
          <a:effectRef idx="1">
            <a:schemeClr val="accent2"/>
          </a:effectRef>
          <a:fontRef idx="minor">
            <a:schemeClr val="lt1"/>
          </a:fontRef>
        </p:style>
        <p:txBody>
          <a:bodyPr/>
          <a:lstStyle/>
          <a:p>
            <a:r>
              <a:rPr lang="en-US" dirty="0" smtClean="0">
                <a:solidFill>
                  <a:schemeClr val="bg1"/>
                </a:solidFill>
              </a:rPr>
              <a:t>2.1. The Regress Argument</a:t>
            </a:r>
          </a:p>
          <a:p>
            <a:r>
              <a:rPr lang="en-US" dirty="0" smtClean="0">
                <a:solidFill>
                  <a:schemeClr val="bg1"/>
                </a:solidFill>
              </a:rPr>
              <a:t>2.2. Creeping Foundationalism Objection</a:t>
            </a:r>
            <a:endParaRPr lang="en-US" dirty="0">
              <a:solidFill>
                <a:schemeClr val="bg1"/>
              </a:solidFill>
            </a:endParaRPr>
          </a:p>
        </p:txBody>
      </p:sp>
    </p:spTree>
    <p:extLst>
      <p:ext uri="{BB962C8B-B14F-4D97-AF65-F5344CB8AC3E}">
        <p14:creationId xmlns:p14="http://schemas.microsoft.com/office/powerpoint/2010/main" val="31729373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54000"/>
          </a:blip>
          <a:stretch>
            <a:fillRect/>
          </a:stretch>
        </p:blipFill>
        <p:spPr>
          <a:xfrm>
            <a:off x="0" y="0"/>
            <a:ext cx="9144000" cy="6858000"/>
          </a:xfrm>
          <a:prstGeom prst="rect">
            <a:avLst/>
          </a:prstGeom>
        </p:spPr>
      </p:pic>
      <p:sp>
        <p:nvSpPr>
          <p:cNvPr id="2" name="Title 1"/>
          <p:cNvSpPr>
            <a:spLocks noGrp="1"/>
          </p:cNvSpPr>
          <p:nvPr>
            <p:ph type="ctrTitle"/>
          </p:nvPr>
        </p:nvSpPr>
        <p:spPr>
          <a:xfrm>
            <a:off x="999860" y="669844"/>
            <a:ext cx="7417889" cy="1032414"/>
          </a:xfrm>
          <a:solidFill>
            <a:schemeClr val="accent6">
              <a:lumMod val="50000"/>
            </a:schemeClr>
          </a:solidFill>
        </p:spPr>
        <p:style>
          <a:lnRef idx="3">
            <a:schemeClr val="lt1"/>
          </a:lnRef>
          <a:fillRef idx="1">
            <a:schemeClr val="accent2"/>
          </a:fillRef>
          <a:effectRef idx="1">
            <a:schemeClr val="accent2"/>
          </a:effectRef>
          <a:fontRef idx="minor">
            <a:schemeClr val="lt1"/>
          </a:fontRef>
        </p:style>
        <p:txBody>
          <a:bodyPr>
            <a:normAutofit fontScale="90000"/>
          </a:bodyPr>
          <a:lstStyle/>
          <a:p>
            <a:r>
              <a:rPr lang="en-US" dirty="0" smtClean="0"/>
              <a:t>3. Positive, Holistic </a:t>
            </a:r>
            <a:r>
              <a:rPr lang="en-US" dirty="0" err="1" smtClean="0"/>
              <a:t>Coherentism</a:t>
            </a:r>
            <a:endParaRPr lang="en-US" dirty="0"/>
          </a:p>
        </p:txBody>
      </p:sp>
      <p:sp>
        <p:nvSpPr>
          <p:cNvPr id="3" name="Subtitle 2"/>
          <p:cNvSpPr>
            <a:spLocks noGrp="1"/>
          </p:cNvSpPr>
          <p:nvPr>
            <p:ph type="subTitle" idx="1"/>
          </p:nvPr>
        </p:nvSpPr>
        <p:spPr>
          <a:xfrm>
            <a:off x="1648420" y="4782532"/>
            <a:ext cx="6134283" cy="1958946"/>
          </a:xfrm>
          <a:solidFill>
            <a:schemeClr val="accent6">
              <a:lumMod val="50000"/>
            </a:schemeClr>
          </a:solidFill>
        </p:spPr>
        <p:style>
          <a:lnRef idx="3">
            <a:schemeClr val="lt1"/>
          </a:lnRef>
          <a:fillRef idx="1">
            <a:schemeClr val="accent2"/>
          </a:fillRef>
          <a:effectRef idx="1">
            <a:schemeClr val="accent2"/>
          </a:effectRef>
          <a:fontRef idx="minor">
            <a:schemeClr val="lt1"/>
          </a:fontRef>
        </p:style>
        <p:txBody>
          <a:bodyPr/>
          <a:lstStyle/>
          <a:p>
            <a:r>
              <a:rPr lang="en-US" dirty="0" smtClean="0">
                <a:solidFill>
                  <a:schemeClr val="bg1"/>
                </a:solidFill>
              </a:rPr>
              <a:t>3.1. Lehrer’s View</a:t>
            </a:r>
          </a:p>
          <a:p>
            <a:r>
              <a:rPr lang="en-US" dirty="0" smtClean="0">
                <a:solidFill>
                  <a:schemeClr val="bg1"/>
                </a:solidFill>
              </a:rPr>
              <a:t>3.2.Occurrent Belief Objection</a:t>
            </a:r>
          </a:p>
          <a:p>
            <a:r>
              <a:rPr lang="en-US" dirty="0" smtClean="0">
                <a:solidFill>
                  <a:schemeClr val="bg1"/>
                </a:solidFill>
              </a:rPr>
              <a:t>3.3. Basing Objection</a:t>
            </a:r>
            <a:endParaRPr lang="en-US" dirty="0">
              <a:solidFill>
                <a:schemeClr val="bg1"/>
              </a:solidFill>
            </a:endParaRPr>
          </a:p>
        </p:txBody>
      </p:sp>
    </p:spTree>
    <p:extLst>
      <p:ext uri="{BB962C8B-B14F-4D97-AF65-F5344CB8AC3E}">
        <p14:creationId xmlns:p14="http://schemas.microsoft.com/office/powerpoint/2010/main" val="24807786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54000"/>
          </a:blip>
          <a:stretch>
            <a:fillRect/>
          </a:stretch>
        </p:blipFill>
        <p:spPr>
          <a:xfrm>
            <a:off x="0" y="0"/>
            <a:ext cx="9144000" cy="6858000"/>
          </a:xfrm>
          <a:prstGeom prst="rect">
            <a:avLst/>
          </a:prstGeom>
        </p:spPr>
      </p:pic>
      <p:sp>
        <p:nvSpPr>
          <p:cNvPr id="2" name="Title 1"/>
          <p:cNvSpPr>
            <a:spLocks noGrp="1"/>
          </p:cNvSpPr>
          <p:nvPr>
            <p:ph type="ctrTitle"/>
          </p:nvPr>
        </p:nvSpPr>
        <p:spPr>
          <a:xfrm>
            <a:off x="999860" y="669844"/>
            <a:ext cx="7417889" cy="1032414"/>
          </a:xfrm>
          <a:solidFill>
            <a:srgbClr val="008000"/>
          </a:solidFill>
        </p:spPr>
        <p:style>
          <a:lnRef idx="3">
            <a:schemeClr val="lt1"/>
          </a:lnRef>
          <a:fillRef idx="1">
            <a:schemeClr val="accent2"/>
          </a:fillRef>
          <a:effectRef idx="1">
            <a:schemeClr val="accent2"/>
          </a:effectRef>
          <a:fontRef idx="minor">
            <a:schemeClr val="lt1"/>
          </a:fontRef>
        </p:style>
        <p:txBody>
          <a:bodyPr>
            <a:normAutofit/>
          </a:bodyPr>
          <a:lstStyle/>
          <a:p>
            <a:r>
              <a:rPr lang="en-US" dirty="0" smtClean="0"/>
              <a:t>4. Negative </a:t>
            </a:r>
            <a:r>
              <a:rPr lang="en-US" dirty="0" err="1" smtClean="0"/>
              <a:t>Coherentism</a:t>
            </a:r>
            <a:endParaRPr lang="en-US" dirty="0"/>
          </a:p>
        </p:txBody>
      </p:sp>
      <p:sp>
        <p:nvSpPr>
          <p:cNvPr id="3" name="Subtitle 2"/>
          <p:cNvSpPr>
            <a:spLocks noGrp="1"/>
          </p:cNvSpPr>
          <p:nvPr>
            <p:ph type="subTitle" idx="1"/>
          </p:nvPr>
        </p:nvSpPr>
        <p:spPr>
          <a:xfrm>
            <a:off x="1648420" y="4782532"/>
            <a:ext cx="6134283" cy="1958946"/>
          </a:xfrm>
          <a:solidFill>
            <a:srgbClr val="008000"/>
          </a:solidFill>
        </p:spPr>
        <p:style>
          <a:lnRef idx="3">
            <a:schemeClr val="lt1"/>
          </a:lnRef>
          <a:fillRef idx="1">
            <a:schemeClr val="accent2"/>
          </a:fillRef>
          <a:effectRef idx="1">
            <a:schemeClr val="accent2"/>
          </a:effectRef>
          <a:fontRef idx="minor">
            <a:schemeClr val="lt1"/>
          </a:fontRef>
        </p:style>
        <p:txBody>
          <a:bodyPr/>
          <a:lstStyle/>
          <a:p>
            <a:r>
              <a:rPr lang="en-US" dirty="0" smtClean="0">
                <a:solidFill>
                  <a:schemeClr val="bg1"/>
                </a:solidFill>
              </a:rPr>
              <a:t>4.1. Harman’s View</a:t>
            </a:r>
          </a:p>
          <a:p>
            <a:r>
              <a:rPr lang="en-US" dirty="0" smtClean="0">
                <a:solidFill>
                  <a:schemeClr val="bg1"/>
                </a:solidFill>
              </a:rPr>
              <a:t>4.2. Negative Basing Objection</a:t>
            </a:r>
          </a:p>
          <a:p>
            <a:r>
              <a:rPr lang="en-US" dirty="0" smtClean="0">
                <a:solidFill>
                  <a:schemeClr val="bg1"/>
                </a:solidFill>
              </a:rPr>
              <a:t>4.3. Automatic Defeater Objection</a:t>
            </a:r>
            <a:endParaRPr lang="en-US" dirty="0">
              <a:solidFill>
                <a:schemeClr val="bg1"/>
              </a:solidFill>
            </a:endParaRPr>
          </a:p>
        </p:txBody>
      </p:sp>
    </p:spTree>
    <p:extLst>
      <p:ext uri="{BB962C8B-B14F-4D97-AF65-F5344CB8AC3E}">
        <p14:creationId xmlns:p14="http://schemas.microsoft.com/office/powerpoint/2010/main" val="41804859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54000"/>
          </a:blip>
          <a:stretch>
            <a:fillRect/>
          </a:stretch>
        </p:blipFill>
        <p:spPr>
          <a:xfrm>
            <a:off x="0" y="0"/>
            <a:ext cx="9144000" cy="6858000"/>
          </a:xfrm>
          <a:prstGeom prst="rect">
            <a:avLst/>
          </a:prstGeom>
        </p:spPr>
      </p:pic>
      <p:sp>
        <p:nvSpPr>
          <p:cNvPr id="2" name="Title 1"/>
          <p:cNvSpPr>
            <a:spLocks noGrp="1"/>
          </p:cNvSpPr>
          <p:nvPr>
            <p:ph type="ctrTitle"/>
          </p:nvPr>
        </p:nvSpPr>
        <p:spPr>
          <a:xfrm>
            <a:off x="999860" y="432319"/>
            <a:ext cx="7417889" cy="1269939"/>
          </a:xfrm>
          <a:solidFill>
            <a:schemeClr val="accent2"/>
          </a:solidFill>
        </p:spPr>
        <p:style>
          <a:lnRef idx="3">
            <a:schemeClr val="lt1"/>
          </a:lnRef>
          <a:fillRef idx="1">
            <a:schemeClr val="accent2"/>
          </a:fillRef>
          <a:effectRef idx="1">
            <a:schemeClr val="accent2"/>
          </a:effectRef>
          <a:fontRef idx="minor">
            <a:schemeClr val="lt1"/>
          </a:fontRef>
        </p:style>
        <p:txBody>
          <a:bodyPr>
            <a:normAutofit fontScale="90000"/>
          </a:bodyPr>
          <a:lstStyle/>
          <a:p>
            <a:r>
              <a:rPr lang="en-US" dirty="0" smtClean="0"/>
              <a:t>5. Isolation and </a:t>
            </a:r>
            <a:br>
              <a:rPr lang="en-US" dirty="0" smtClean="0"/>
            </a:br>
            <a:r>
              <a:rPr lang="en-US" dirty="0" smtClean="0"/>
              <a:t>the Doxastic Assumption </a:t>
            </a:r>
            <a:endParaRPr lang="en-US" dirty="0"/>
          </a:p>
        </p:txBody>
      </p:sp>
      <p:sp>
        <p:nvSpPr>
          <p:cNvPr id="3" name="Subtitle 2"/>
          <p:cNvSpPr>
            <a:spLocks noGrp="1"/>
          </p:cNvSpPr>
          <p:nvPr>
            <p:ph type="subTitle" idx="1"/>
          </p:nvPr>
        </p:nvSpPr>
        <p:spPr>
          <a:xfrm>
            <a:off x="1648420" y="4931140"/>
            <a:ext cx="6134283" cy="1810338"/>
          </a:xfrm>
          <a:solidFill>
            <a:schemeClr val="accent2"/>
          </a:solidFill>
        </p:spPr>
        <p:style>
          <a:lnRef idx="3">
            <a:schemeClr val="lt1"/>
          </a:lnRef>
          <a:fillRef idx="1">
            <a:schemeClr val="accent2"/>
          </a:fillRef>
          <a:effectRef idx="1">
            <a:schemeClr val="accent2"/>
          </a:effectRef>
          <a:fontRef idx="minor">
            <a:schemeClr val="lt1"/>
          </a:fontRef>
        </p:style>
        <p:txBody>
          <a:bodyPr/>
          <a:lstStyle/>
          <a:p>
            <a:r>
              <a:rPr lang="en-US" dirty="0" smtClean="0">
                <a:solidFill>
                  <a:schemeClr val="bg1"/>
                </a:solidFill>
              </a:rPr>
              <a:t>5.1. Isolation Objection</a:t>
            </a:r>
          </a:p>
          <a:p>
            <a:r>
              <a:rPr lang="en-US" dirty="0" smtClean="0">
                <a:solidFill>
                  <a:schemeClr val="bg1"/>
                </a:solidFill>
              </a:rPr>
              <a:t>5.2. </a:t>
            </a:r>
            <a:r>
              <a:rPr lang="en-US" dirty="0" err="1" smtClean="0">
                <a:solidFill>
                  <a:schemeClr val="bg1"/>
                </a:solidFill>
              </a:rPr>
              <a:t>Nondoxastic</a:t>
            </a:r>
            <a:r>
              <a:rPr lang="en-US" dirty="0" smtClean="0">
                <a:solidFill>
                  <a:schemeClr val="bg1"/>
                </a:solidFill>
              </a:rPr>
              <a:t> theories of justification</a:t>
            </a:r>
            <a:endParaRPr lang="en-US" dirty="0">
              <a:solidFill>
                <a:schemeClr val="bg1"/>
              </a:solidFill>
            </a:endParaRPr>
          </a:p>
        </p:txBody>
      </p:sp>
    </p:spTree>
    <p:extLst>
      <p:ext uri="{BB962C8B-B14F-4D97-AF65-F5344CB8AC3E}">
        <p14:creationId xmlns:p14="http://schemas.microsoft.com/office/powerpoint/2010/main" val="19504503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1203</TotalTime>
  <Words>213</Words>
  <Application>Microsoft Macintosh PowerPoint</Application>
  <PresentationFormat>On-screen Show (4:3)</PresentationFormat>
  <Paragraphs>32</Paragraphs>
  <Slides>8</Slides>
  <Notes>0</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Coherence Theories</vt:lpstr>
      <vt:lpstr>Overview</vt:lpstr>
      <vt:lpstr>1. Background</vt:lpstr>
      <vt:lpstr>1. Background, Continued</vt:lpstr>
      <vt:lpstr>2. Positive, Linear Coherentism</vt:lpstr>
      <vt:lpstr>3. Positive, Holistic Coherentism</vt:lpstr>
      <vt:lpstr>4. Negative Coherentism</vt:lpstr>
      <vt:lpstr>5. Isolation and  the Doxastic Assumption </vt:lpstr>
    </vt:vector>
  </TitlesOfParts>
  <Company>Middlebury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Coherence Theories</dc:title>
  <dc:creator>Kareem Khalifa</dc:creator>
  <cp:lastModifiedBy>Kareem Khalifa</cp:lastModifiedBy>
  <cp:revision>4</cp:revision>
  <dcterms:created xsi:type="dcterms:W3CDTF">2016-03-07T20:15:26Z</dcterms:created>
  <dcterms:modified xsi:type="dcterms:W3CDTF">2016-03-09T09:51:11Z</dcterms:modified>
</cp:coreProperties>
</file>